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6" r:id="rId27"/>
    <p:sldId id="287" r:id="rId28"/>
    <p:sldId id="288" r:id="rId29"/>
    <p:sldId id="284" r:id="rId30"/>
    <p:sldId id="289" r:id="rId31"/>
    <p:sldId id="290" r:id="rId32"/>
    <p:sldId id="291" r:id="rId33"/>
    <p:sldId id="292" r:id="rId34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7" d="100"/>
          <a:sy n="97" d="100"/>
        </p:scale>
        <p:origin x="72" y="4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94291-0E7B-BE4A-8EFB-F920AD42A2A5}" type="presOf" srcId="{B12A19D5-BFFF-914D-9C2C-0D29AB240B46}" destId="{577D7C44-A720-FC44-ABC1-288219511FFF}" srcOrd="0" destOrd="0" presId="urn:microsoft.com/office/officeart/2005/8/layout/hChevron3"/>
    <dgm:cxn modelId="{993772AA-F2B1-8945-A81A-017CB4684261}" type="presOf" srcId="{33F57961-8F68-394A-B6A5-2FFE71840465}" destId="{3F574CDF-2082-4D42-9C2F-D2C3D83E5043}" srcOrd="0" destOrd="0" presId="urn:microsoft.com/office/officeart/2005/8/layout/hChevron3"/>
    <dgm:cxn modelId="{B3E883DD-06A0-454B-BC29-2CD18175AE14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CCB22055-EA04-BD44-BFFC-32E57940036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9BFC4398-7BDC-0640-924D-2E2D042A03F0}" type="presParOf" srcId="{577D7C44-A720-FC44-ABC1-288219511FFF}" destId="{7410FB06-971B-714D-AC6E-313A2D7A21AC}" srcOrd="0" destOrd="0" presId="urn:microsoft.com/office/officeart/2005/8/layout/hChevron3"/>
    <dgm:cxn modelId="{81C29928-5BC8-5E49-84DE-AF7B5F0F7C75}" type="presParOf" srcId="{577D7C44-A720-FC44-ABC1-288219511FFF}" destId="{E3AB3937-7D02-5D4C-A24A-E47FC1530869}" srcOrd="1" destOrd="0" presId="urn:microsoft.com/office/officeart/2005/8/layout/hChevron3"/>
    <dgm:cxn modelId="{D2B8F713-8B7C-F648-B9CA-D9B7CA633A7C}" type="presParOf" srcId="{577D7C44-A720-FC44-ABC1-288219511FFF}" destId="{B1A2457C-2E5B-A04B-975A-BB9864A48692}" srcOrd="2" destOrd="0" presId="urn:microsoft.com/office/officeart/2005/8/layout/hChevron3"/>
    <dgm:cxn modelId="{F19FF776-BF0F-FC4F-8359-7D8353C297A3}" type="presParOf" srcId="{577D7C44-A720-FC44-ABC1-288219511FFF}" destId="{A4837185-2450-574F-8BD2-1680AF87F5BE}" srcOrd="3" destOrd="0" presId="urn:microsoft.com/office/officeart/2005/8/layout/hChevron3"/>
    <dgm:cxn modelId="{D713D9B5-5EE6-E44C-B01E-10BE625F58DA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A402AF-5EB8-B142-9ADA-8A7F6B0FE9A3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AC500D06-3129-A844-BEC2-598604232B20}" type="presOf" srcId="{33F57961-8F68-394A-B6A5-2FFE71840465}" destId="{3F574CDF-2082-4D42-9C2F-D2C3D83E5043}" srcOrd="0" destOrd="0" presId="urn:microsoft.com/office/officeart/2005/8/layout/hChevron3"/>
    <dgm:cxn modelId="{DF567D29-37A0-D840-9D0A-8F90F1BFD8A6}" type="presOf" srcId="{B12A19D5-BFFF-914D-9C2C-0D29AB240B46}" destId="{577D7C44-A720-FC44-ABC1-288219511FFF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3653E21-A808-F04D-A7BD-3D022ED4020F}" type="presOf" srcId="{E767A6E8-40B9-254F-B50B-76EC2D3138C1}" destId="{B1A2457C-2E5B-A04B-975A-BB9864A48692}" srcOrd="0" destOrd="0" presId="urn:microsoft.com/office/officeart/2005/8/layout/hChevron3"/>
    <dgm:cxn modelId="{D33CA18E-C9DC-DC4C-A3B7-B7FF606E34D0}" type="presParOf" srcId="{577D7C44-A720-FC44-ABC1-288219511FFF}" destId="{7410FB06-971B-714D-AC6E-313A2D7A21AC}" srcOrd="0" destOrd="0" presId="urn:microsoft.com/office/officeart/2005/8/layout/hChevron3"/>
    <dgm:cxn modelId="{F2145182-D819-8143-8BAA-DBFD0463FB37}" type="presParOf" srcId="{577D7C44-A720-FC44-ABC1-288219511FFF}" destId="{E3AB3937-7D02-5D4C-A24A-E47FC1530869}" srcOrd="1" destOrd="0" presId="urn:microsoft.com/office/officeart/2005/8/layout/hChevron3"/>
    <dgm:cxn modelId="{EAF76914-7573-B14D-B7FF-02E8EE6DDD90}" type="presParOf" srcId="{577D7C44-A720-FC44-ABC1-288219511FFF}" destId="{B1A2457C-2E5B-A04B-975A-BB9864A48692}" srcOrd="2" destOrd="0" presId="urn:microsoft.com/office/officeart/2005/8/layout/hChevron3"/>
    <dgm:cxn modelId="{A5EB9C55-7E4F-6D4D-A986-385CE1AD8C92}" type="presParOf" srcId="{577D7C44-A720-FC44-ABC1-288219511FFF}" destId="{A4837185-2450-574F-8BD2-1680AF87F5BE}" srcOrd="3" destOrd="0" presId="urn:microsoft.com/office/officeart/2005/8/layout/hChevron3"/>
    <dgm:cxn modelId="{87E54A50-D003-CC46-AD59-F1B67361C909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10/22/2014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Volumes\marketing_services\GENERAL\Advertising\Design\Previous%20files\!UNSW\Branding%202010\New\Powerpoint\banner_powerpoint_2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3" name="Rectangle 2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835826042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1968827"/>
            <a:ext cx="57912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09800" y="2883227"/>
            <a:ext cx="5791200" cy="3552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Present’s Name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2633927"/>
            <a:ext cx="9156700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Title 11"/>
          <p:cNvSpPr txBox="1">
            <a:spLocks/>
          </p:cNvSpPr>
          <p:nvPr userDrawn="1"/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Master title style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3" cy="364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9" r:id="rId4"/>
    <p:sldLayoutId id="2147483763" r:id="rId5"/>
    <p:sldLayoutId id="2147483764" r:id="rId6"/>
    <p:sldLayoutId id="2147483766" r:id="rId7"/>
    <p:sldLayoutId id="2147483767" r:id="rId8"/>
    <p:sldLayoutId id="2147483768" r:id="rId9"/>
    <p:sldLayoutId id="2147483762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960"/>
            <a:ext cx="9334420" cy="61206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31833488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" name="Picture 9" descr="UNSWPortraitColourPos.ep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8" name="Text Placeholder 4"/>
          <p:cNvSpPr txBox="1">
            <a:spLocks/>
          </p:cNvSpPr>
          <p:nvPr/>
        </p:nvSpPr>
        <p:spPr>
          <a:xfrm>
            <a:off x="2744400" y="2317445"/>
            <a:ext cx="629209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Fractional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Differential Equations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744400" y="2871844"/>
            <a:ext cx="6399600" cy="77774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J. Gray</a:t>
            </a:r>
            <a:endParaRPr lang="en-US" dirty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Supervised By: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Chris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Tisdell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introduce a generalisation of the exponential function,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function: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is quite a general function, for example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e>
                    </m:func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erfc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6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 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Laplace transform of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with the Laplace transform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Unlike in the exponential case where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antiderivative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well known, we have to use the series representation of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 to prove this result. Other than that it’s pretty straight-forward to prove.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821" r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Laplace Transform of Caputo Derivative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</p:spPr>
            <p:txBody>
              <a:bodyPr/>
              <a:lstStyle/>
              <a:p>
                <a:r>
                  <a:rPr lang="en-AU" dirty="0" smtClean="0"/>
                  <a:t>For an admissible function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we have that the Laplace transform of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/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AU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sPre>
                  </m:oMath>
                </a14:m>
                <a:r>
                  <a:rPr lang="en-AU" dirty="0"/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0" lv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AU" dirty="0" smtClean="0"/>
                  <a:t>is the Laplace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result with the result for ordinary derivatives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  <a:blipFill rotWithShape="0">
                <a:blip r:embed="rId2"/>
                <a:stretch>
                  <a:fillRect l="-667" t="-7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1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b="-33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9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Remembering the Laplace transform of  </a:t>
                </a:r>
              </a:p>
              <a:p>
                <a:pPr marL="0" lvl="0" indent="0" algn="ctr">
                  <a:buNone/>
                </a:pPr>
                <a:r>
                  <a:rPr lang="en-AU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AU" b="0" dirty="0" smtClean="0"/>
              </a:p>
              <a:p>
                <a:pPr lvl="0"/>
                <a:r>
                  <a:rPr lang="en-AU" dirty="0">
                    <a:solidFill>
                      <a:srgbClr val="000000"/>
                    </a:solidFill>
                  </a:rPr>
                  <a:t>w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e get that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t="-743" b="-39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5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Solution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7340"/>
            <a:ext cx="5925035" cy="3354333"/>
          </a:xfrm>
        </p:spPr>
      </p:pic>
    </p:spTree>
    <p:extLst>
      <p:ext uri="{BB962C8B-B14F-4D97-AF65-F5344CB8AC3E}">
        <p14:creationId xmlns:p14="http://schemas.microsoft.com/office/powerpoint/2010/main" val="25413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found that the solution to</a:t>
                </a:r>
              </a:p>
              <a:p>
                <a:pPr marL="0" indent="0" algn="ctr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</m:sPre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 along </a:t>
                </a:r>
                <a:r>
                  <a:rPr lang="en-AU" dirty="0"/>
                  <a:t>with the initial conditions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1         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0      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      was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Is this the ONLY solution?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  <a:blipFill rotWithShape="0">
                <a:blip r:embed="rId2"/>
                <a:stretch>
                  <a:fillRect l="-667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6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 </a:t>
                </a:r>
                <a:r>
                  <a:rPr lang="en-AU" dirty="0">
                    <a:ea typeface="Cambria Math" panose="02040503050406030204" pitchFamily="18" charset="0"/>
                  </a:rPr>
                  <a:t>[</a:t>
                </a:r>
                <a:r>
                  <a:rPr lang="en-AU" dirty="0" err="1">
                    <a:ea typeface="Cambria Math" panose="02040503050406030204" pitchFamily="18" charset="0"/>
                  </a:rPr>
                  <a:t>Tisdell</a:t>
                </a:r>
                <a:r>
                  <a:rPr lang="en-AU" dirty="0">
                    <a:ea typeface="Cambria Math" panose="02040503050406030204" pitchFamily="18" charset="0"/>
                  </a:rPr>
                  <a:t>, 2012]</a:t>
                </a:r>
              </a:p>
              <a:p>
                <a:pPr marL="0" indent="0">
                  <a:buNone/>
                </a:pPr>
                <a:endParaRPr lang="en-AU" sz="800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Define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 smtClean="0"/>
                  <a:t> for some positive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 smtClean="0"/>
                  <a:t> be </a:t>
                </a:r>
                <a:r>
                  <a:rPr lang="en-AU" b="1" dirty="0" smtClean="0"/>
                  <a:t>continuous</a:t>
                </a:r>
                <a:r>
                  <a:rPr lang="en-AU" dirty="0" smtClean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/>
                  <a:t> then the following IVP has a unique solution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r>
                  <a:rPr lang="en-AU" dirty="0" smtClean="0"/>
                  <a:t>Notice </a:t>
                </a:r>
                <a:r>
                  <a:rPr lang="en-AU" dirty="0"/>
                  <a:t>that this theorem can be directly </a:t>
                </a:r>
                <a:r>
                  <a:rPr lang="en-AU" dirty="0" smtClean="0"/>
                  <a:t>applied to the IVP we solved because the condition </a:t>
                </a:r>
                <a:endParaRPr lang="en-AU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easily holds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 smtClean="0"/>
                  <a:t> in our case.</a:t>
                </a: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667" t="-644" r="-1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4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8229600" cy="3591616"/>
          </a:xfrm>
        </p:spPr>
        <p:txBody>
          <a:bodyPr/>
          <a:lstStyle/>
          <a:p>
            <a:r>
              <a:rPr lang="en-AU" dirty="0" smtClean="0"/>
              <a:t>What is fractional calculus?</a:t>
            </a:r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How to solve a simple linear fractional differential equation.</a:t>
            </a:r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Can we say anything about existence and uniqueness of solutions</a:t>
            </a:r>
            <a:r>
              <a:rPr lang="en-AU" dirty="0" smtClean="0"/>
              <a:t>?</a:t>
            </a:r>
          </a:p>
          <a:p>
            <a:endParaRPr lang="en-AU" dirty="0"/>
          </a:p>
          <a:p>
            <a:pPr marL="0" indent="0">
              <a:buNone/>
            </a:pPr>
            <a:endParaRPr lang="en-AU" b="1" dirty="0" smtClean="0"/>
          </a:p>
        </p:txBody>
      </p:sp>
    </p:spTree>
    <p:extLst>
      <p:ext uri="{BB962C8B-B14F-4D97-AF65-F5344CB8AC3E}">
        <p14:creationId xmlns:p14="http://schemas.microsoft.com/office/powerpoint/2010/main" val="949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</a:rPr>
                  <a:t>Key Ideas in The Proof</a:t>
                </a: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theorem is in some sense a generalisation of the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theorem, which makes a similar claim for first order initial value problems.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standard proof of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 smtClean="0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uses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Banach’s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theorem. </a:t>
                </a:r>
              </a:p>
              <a:p>
                <a:pPr marL="0" lvl="0" indent="0">
                  <a:buNone/>
                </a:pPr>
                <a:r>
                  <a:rPr lang="en-AU" b="1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</a:t>
                </a: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2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 key idea is to convert the fractional differential equation into an integral equation by fractionally integrating both sides.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It turns out that we can regard the right had side as a contraction mapping when we choose the correct metric.</a:t>
                </a:r>
              </a:p>
              <a:p>
                <a:pPr lvl="0"/>
                <a:r>
                  <a:rPr lang="en-AU" b="0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Bielecki</a:t>
                </a:r>
                <a:r>
                  <a:rPr lang="en-AU" b="0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Metric: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f>
                      <m:fPr>
                        <m:type m:val="noBar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2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2132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Multi-Order Generalisation</a:t>
                </a: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 proved the following generalisation:</a:t>
                </a: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Define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for some positive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/>
                  <a:t> be </a:t>
                </a:r>
                <a:r>
                  <a:rPr lang="en-AU" b="1" dirty="0"/>
                  <a:t>continuous</a:t>
                </a:r>
                <a:r>
                  <a:rPr lang="en-AU" dirty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Let the sequence of constants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be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&gt;…&gt;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a</a:t>
                </a:r>
                <a:r>
                  <a:rPr lang="en-AU" dirty="0" smtClean="0"/>
                  <a:t>nd</a:t>
                </a:r>
              </a:p>
              <a:p>
                <a:pPr mar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  <a:blipFill rotWithShape="0">
                <a:blip r:embed="rId2"/>
                <a:stretch>
                  <a:fillRect l="-741" t="-6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2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 continued….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Then the following initial value problem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/>
                                <m:sup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e>
                      </m:nary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 smtClean="0"/>
                  <a:t>, has a unique solution.</a:t>
                </a:r>
                <a:endParaRPr lang="en-AU" dirty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5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Conjecture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 conjecture that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 smtClean="0"/>
                  <a:t>This has proved tricky to prove</a:t>
                </a:r>
                <a:r>
                  <a:rPr lang="en-AU" dirty="0" smtClean="0"/>
                  <a:t>….</a:t>
                </a:r>
              </a:p>
              <a:p>
                <a:pPr marL="0" lvl="0" indent="0">
                  <a:buNone/>
                </a:pPr>
                <a:r>
                  <a:rPr lang="en-AU" dirty="0" smtClean="0"/>
                  <a:t>We can actually show that it is true for the case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AU" dirty="0" smtClean="0"/>
                  <a:t>. How?</a:t>
                </a: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8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Asymptotic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704" t="-13889" b="-10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AU" dirty="0" smtClean="0"/>
                  <a:t>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 we have th</a:t>
                </a:r>
                <a:r>
                  <a:rPr lang="en-AU" dirty="0" smtClean="0"/>
                  <a:t>e following asymptotic expansion of </a:t>
                </a:r>
                <a:r>
                  <a:rPr lang="en-AU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AU" b="1" dirty="0" smtClean="0"/>
                  <a:t> 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as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AU" dirty="0" smtClean="0"/>
                  <a:t> and</a:t>
                </a:r>
              </a:p>
              <a:p>
                <a:pPr marL="0" indent="0">
                  <a:buNone/>
                </a:pPr>
                <a:r>
                  <a:rPr lang="en-AU" dirty="0" smtClean="0"/>
                  <a:t>for an arbitrary </a:t>
                </a:r>
                <a:r>
                  <a:rPr lang="en-AU" dirty="0" smtClean="0"/>
                  <a:t>natural number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 smtClean="0"/>
                  <a:t>.</a:t>
                </a:r>
                <a:endParaRPr lang="en-AU" dirty="0"/>
              </a:p>
              <a:p>
                <a:pPr marL="0" indent="0">
                  <a:buNone/>
                </a:pPr>
                <a:r>
                  <a:rPr lang="en-AU" dirty="0" smtClean="0"/>
                  <a:t>The proof of this is technical. </a:t>
                </a:r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3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Asymptotic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704" t="-13889" b="-10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Application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1" dirty="0" smtClean="0"/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e>
                      </m:func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3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92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2132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Multi-Order Generalisation</a:t>
                </a: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 proved the following generalisation:</a:t>
                </a: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Define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for some positive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/>
                  <a:t> be </a:t>
                </a:r>
                <a:r>
                  <a:rPr lang="en-AU" b="1" dirty="0"/>
                  <a:t>continuous</a:t>
                </a:r>
                <a:r>
                  <a:rPr lang="en-AU" dirty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Let the sequence of constants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be such that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&gt;…&gt;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AU" dirty="0" smtClean="0"/>
                  <a:t> </a:t>
                </a:r>
                <a:r>
                  <a:rPr lang="en-AU" dirty="0" smtClean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&lt;2.</m:t>
                    </m:r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a</a:t>
                </a:r>
                <a:r>
                  <a:rPr lang="en-AU" dirty="0" smtClean="0"/>
                  <a:t>nd</a:t>
                </a:r>
              </a:p>
              <a:p>
                <a:pPr mar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  <a:blipFill rotWithShape="0">
                <a:blip r:embed="rId2"/>
                <a:stretch>
                  <a:fillRect l="-741" t="-6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2267744" y="4369668"/>
            <a:ext cx="4464496" cy="64807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323528" y="4153644"/>
            <a:ext cx="432048" cy="14401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 continued….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Then the following initial value problem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/>
                                <m:sup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e>
                      </m:nary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 smtClean="0"/>
                  <a:t>, has a unique solution.</a:t>
                </a:r>
                <a:endParaRPr lang="en-AU" dirty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Some Big 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7300"/>
            <a:ext cx="5832648" cy="3568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0" lang="en-AU" sz="11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mmet bol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  <a:blipFill rotWithShape="0">
                <a:blip r:embed="rId3"/>
                <a:stretch>
                  <a:fillRect b="-344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6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fractional calculus?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Fractional calculus answers the question, </a:t>
                </a:r>
                <a:r>
                  <a:rPr lang="en-AU" dirty="0" smtClean="0"/>
                  <a:t>“what </a:t>
                </a:r>
                <a:r>
                  <a:rPr lang="en-AU" dirty="0" smtClean="0"/>
                  <a:t>does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 smtClean="0"/>
                  <a:t> mean</a:t>
                </a:r>
                <a:r>
                  <a:rPr lang="en-AU" dirty="0" smtClean="0"/>
                  <a:t>?”</a:t>
                </a:r>
                <a:endParaRPr lang="en-AU" dirty="0"/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L’Hopital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asked Leibniz what this meant in 1695.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answer included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ad>
                      <m:radPr>
                        <m:degHide m:val="on"/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also answered this question again for the exponential functions about 2 years latter.</a:t>
                </a:r>
                <a:endParaRPr lang="en-AU" dirty="0" smtClean="0"/>
              </a:p>
              <a:p>
                <a:r>
                  <a:rPr lang="en-AU" dirty="0" smtClean="0"/>
                  <a:t>Over the 300 years that followed there have been lots of answers to this question. 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Wallis, Bernoulli, Euler, Abel,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Liouville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Riemann,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Grunwald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Letnikov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Weyl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Miller, Ross, Caputo…</a:t>
                </a:r>
              </a:p>
              <a:p>
                <a:pPr lvl="1"/>
                <a:r>
                  <a:rPr lang="en-AU" sz="1400" dirty="0">
                    <a:solidFill>
                      <a:srgbClr val="FF0000"/>
                    </a:solidFill>
                  </a:rPr>
                  <a:t>Lots of these answers have been equivalent in some sense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  <a:endParaRPr lang="en-AU" dirty="0" smtClean="0"/>
              </a:p>
              <a:p>
                <a:r>
                  <a:rPr lang="en-AU" dirty="0" smtClean="0"/>
                  <a:t>We are going to look at the </a:t>
                </a:r>
                <a:r>
                  <a:rPr lang="en-AU" i="1" dirty="0" smtClean="0"/>
                  <a:t>Riemann-</a:t>
                </a:r>
                <a:r>
                  <a:rPr lang="en-AU" i="1" dirty="0" err="1" smtClean="0"/>
                  <a:t>Liouville</a:t>
                </a:r>
                <a:r>
                  <a:rPr lang="en-AU" dirty="0" smtClean="0"/>
                  <a:t> and the </a:t>
                </a:r>
                <a:r>
                  <a:rPr lang="en-AU" i="1" dirty="0" smtClean="0"/>
                  <a:t>Caputo</a:t>
                </a:r>
                <a:r>
                  <a:rPr lang="en-AU" dirty="0" smtClean="0"/>
                  <a:t> fractional derivatives. </a:t>
                </a: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r="-2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dirty="0" smtClean="0"/>
                  <a:t>Multi order fractional IVPs appear in</a:t>
                </a:r>
              </a:p>
              <a:p>
                <a:r>
                  <a:rPr lang="en-AU" dirty="0" smtClean="0"/>
                  <a:t>Modelling of fractional PID controllers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𝐶𝑦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lvl="1"/>
                <a:r>
                  <a:rPr lang="en-AU" dirty="0" smtClean="0"/>
                  <a:t>We want to know that these models are sensible</a:t>
                </a:r>
              </a:p>
              <a:p>
                <a:endParaRPr lang="en-AU" dirty="0"/>
              </a:p>
              <a:p>
                <a:r>
                  <a:rPr lang="en-AU" dirty="0" smtClean="0"/>
                  <a:t>Solution to the Bagley </a:t>
                </a:r>
                <a:r>
                  <a:rPr lang="en-AU" dirty="0" err="1" smtClean="0"/>
                  <a:t>Torvic</a:t>
                </a:r>
                <a:r>
                  <a:rPr lang="en-AU" dirty="0" smtClean="0"/>
                  <a:t> Equation (1984)</a:t>
                </a:r>
              </a:p>
              <a:p>
                <a:pPr lvl="1"/>
                <a:r>
                  <a:rPr lang="en-AU" dirty="0" smtClean="0"/>
                  <a:t>This models the motion of a large thin plate in a Newtonian fluid.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Pretty Picture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53" y="1057275"/>
            <a:ext cx="6250320" cy="3779838"/>
          </a:xfrm>
        </p:spPr>
      </p:pic>
    </p:spTree>
    <p:extLst>
      <p:ext uri="{BB962C8B-B14F-4D97-AF65-F5344CB8AC3E}">
        <p14:creationId xmlns:p14="http://schemas.microsoft.com/office/powerpoint/2010/main" val="235559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93404"/>
            <a:ext cx="8229600" cy="661300"/>
          </a:xfrm>
        </p:spPr>
        <p:txBody>
          <a:bodyPr/>
          <a:lstStyle/>
          <a:p>
            <a:pPr algn="ctr"/>
            <a:r>
              <a:rPr lang="en-US" dirty="0" err="1" smtClean="0"/>
              <a:t>Thankyou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Extended FTC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Pre>
                                <m:sPre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sPre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lvl="0" indent="0">
                  <a:buNone/>
                </a:pPr>
                <a:endParaRPr lang="en-AU" dirty="0"/>
              </a:p>
              <a:p>
                <a:pPr marL="0" lv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It’s much easier to answer what it means to fractionally integrate something.</a:t>
                </a:r>
                <a:endParaRPr lang="en-AU" dirty="0"/>
              </a:p>
              <a:p>
                <a:r>
                  <a:rPr lang="en-AU" dirty="0" smtClean="0"/>
                  <a:t>Cauchy formula for repeated integration: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Replace the factorial function with a gamma function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This essentially allows us to define a fractional integral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7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What if we want to fractionally differentiate something?</a:t>
                </a:r>
              </a:p>
              <a:p>
                <a:endParaRPr lang="en-AU" dirty="0"/>
              </a:p>
              <a:p>
                <a:r>
                  <a:rPr lang="en-AU" dirty="0" smtClean="0"/>
                  <a:t>The idea here is to integrate a </a:t>
                </a:r>
                <a:r>
                  <a:rPr lang="en-AU" i="1" dirty="0" smtClean="0"/>
                  <a:t>non-integer</a:t>
                </a:r>
                <a:r>
                  <a:rPr lang="en-AU" dirty="0" smtClean="0"/>
                  <a:t> number of times, then differentiate an </a:t>
                </a:r>
                <a:r>
                  <a:rPr lang="en-AU" i="1" dirty="0" smtClean="0"/>
                  <a:t>integer </a:t>
                </a:r>
                <a:r>
                  <a:rPr lang="en-AU" dirty="0" smtClean="0"/>
                  <a:t>number of times. (This hinges off an extended version of the fundamental theorem of calculus.</a:t>
                </a:r>
              </a:p>
              <a:p>
                <a:endParaRPr lang="en-AU" dirty="0"/>
              </a:p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2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>
                    <a:ea typeface="Cambria Math" panose="02040503050406030204" pitchFamily="18" charset="0"/>
                  </a:rPr>
                  <a:t>The Riemann-</a:t>
                </a:r>
                <a:r>
                  <a:rPr lang="en-AU" dirty="0" err="1" smtClean="0">
                    <a:ea typeface="Cambria Math" panose="02040503050406030204" pitchFamily="18" charset="0"/>
                  </a:rPr>
                  <a:t>Liouville</a:t>
                </a:r>
                <a:r>
                  <a:rPr lang="en-AU" dirty="0" smtClean="0">
                    <a:ea typeface="Cambria Math" panose="02040503050406030204" pitchFamily="18" charset="0"/>
                  </a:rPr>
                  <a:t>  fractional derivative of a power function.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r>
                  <a:rPr lang="en-AU" dirty="0" smtClean="0"/>
                  <a:t>This illustrates a potential problem,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 smtClean="0"/>
                  <a:t> then we get a non-constant function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endParaRPr lang="en-AU" dirty="0"/>
              </a:p>
              <a:p>
                <a:r>
                  <a:rPr lang="en-AU" dirty="0" smtClean="0"/>
                  <a:t>Also if we setup a differential equation in terms of Riemann-</a:t>
                </a:r>
                <a:r>
                  <a:rPr lang="en-AU" dirty="0" err="1" smtClean="0"/>
                  <a:t>Liouville</a:t>
                </a:r>
                <a:r>
                  <a:rPr lang="en-AU" dirty="0" smtClean="0"/>
                  <a:t> fractional derivatives we have non-integer order initial conditions. These can be very tricky to specify as there is generally no good physical intuition as to what these should be.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Caputo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where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  <a:p>
                <a:r>
                  <a:rPr lang="en-AU" dirty="0" smtClean="0"/>
                  <a:t>We can see that the Caputo fractional derivative of a constant will be 0. </a:t>
                </a:r>
              </a:p>
              <a:p>
                <a:endParaRPr lang="en-AU" dirty="0"/>
              </a:p>
              <a:p>
                <a:r>
                  <a:rPr lang="en-AU" dirty="0" smtClean="0"/>
                  <a:t>We will also see that we can use integer order initial conditions for some fractional differential equation involving Caputo derivatives. 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r="-14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O</a:t>
            </a:r>
            <a:r>
              <a:rPr lang="en-US" dirty="0" smtClean="0"/>
              <a:t>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</p:spPr>
            <p:txBody>
              <a:bodyPr/>
              <a:lstStyle/>
              <a:p>
                <a:r>
                  <a:rPr lang="en-AU" dirty="0" smtClean="0"/>
                  <a:t>We’d like to solve the following initial value problem.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along with the initial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  <a:blipFill rotWithShape="0">
                <a:blip r:embed="rId2"/>
                <a:stretch>
                  <a:fillRect l="-741" t="-8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6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Ordinary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 </a:t>
            </a:r>
            <a:r>
              <a:rPr lang="en-US" dirty="0"/>
              <a:t>C</a:t>
            </a:r>
            <a:r>
              <a:rPr lang="en-US" dirty="0" smtClean="0"/>
              <a:t>ontinued…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849387"/>
            <a:ext cx="8229600" cy="2988333"/>
          </a:xfrm>
        </p:spPr>
        <p:txBody>
          <a:bodyPr/>
          <a:lstStyle/>
          <a:p>
            <a:r>
              <a:rPr lang="en-AU" dirty="0" smtClean="0"/>
              <a:t>These problems are much easier to solve in Laplace space, than they are by </a:t>
            </a:r>
            <a:r>
              <a:rPr lang="en-AU" i="1" dirty="0" smtClean="0"/>
              <a:t>manually</a:t>
            </a:r>
            <a:r>
              <a:rPr lang="en-AU" dirty="0" smtClean="0"/>
              <a:t> evaluating and manipulating the integrals.</a:t>
            </a:r>
          </a:p>
          <a:p>
            <a:endParaRPr lang="en-AU" dirty="0"/>
          </a:p>
          <a:p>
            <a:r>
              <a:rPr lang="en-AU" dirty="0" smtClean="0"/>
              <a:t>In fact many results in fractional calculus which would otherwise require 3 – 4 page proofs can be proved in just 5-6 lines in Laplace space.</a:t>
            </a:r>
          </a:p>
          <a:p>
            <a:endParaRPr lang="en-AU" dirty="0" smtClean="0"/>
          </a:p>
          <a:p>
            <a:r>
              <a:rPr lang="en-AU" dirty="0" smtClean="0"/>
              <a:t>We will have to introduce a collection of new ideas to solve the IVP.</a:t>
            </a:r>
          </a:p>
        </p:txBody>
      </p:sp>
    </p:spTree>
    <p:extLst>
      <p:ext uri="{BB962C8B-B14F-4D97-AF65-F5344CB8AC3E}">
        <p14:creationId xmlns:p14="http://schemas.microsoft.com/office/powerpoint/2010/main" val="42861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Exhibit.thmx</Template>
  <TotalTime>5678</TotalTime>
  <Words>577</Words>
  <Application>Microsoft Office PowerPoint</Application>
  <PresentationFormat>On-screen Show (16:10)</PresentationFormat>
  <Paragraphs>237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Microsoft Sans Serif</vt:lpstr>
      <vt:lpstr>Sommet</vt:lpstr>
      <vt:lpstr>Sommet Bold</vt:lpstr>
      <vt:lpstr>Sommet Bold</vt:lpstr>
      <vt:lpstr>Presentation_template_sanserifbodytext</vt:lpstr>
      <vt:lpstr>PowerPoint Presentation</vt:lpstr>
      <vt:lpstr>Overview</vt:lpstr>
      <vt:lpstr>What is fractional calculus?</vt:lpstr>
      <vt:lpstr>Riemann-Liouville</vt:lpstr>
      <vt:lpstr>Riemann-Liouville continued…</vt:lpstr>
      <vt:lpstr>Riemann-Liouville continued…</vt:lpstr>
      <vt:lpstr>Caputo</vt:lpstr>
      <vt:lpstr>Linear Ordinary Fractional Differential Equation</vt:lpstr>
      <vt:lpstr>Linear Ordinary Fractional Differential Equation Continued…</vt:lpstr>
      <vt:lpstr>Mittag-Leffler Function</vt:lpstr>
      <vt:lpstr>Mittag-Leffler Function continued…</vt:lpstr>
      <vt:lpstr>Laplace Transform of Caputo Derivative</vt:lpstr>
      <vt:lpstr>Linear Ordinary Fractional Differential Equation - Solution</vt:lpstr>
      <vt:lpstr>Linear Ordinary Fractional Differential Equation - Solution</vt:lpstr>
      <vt:lpstr>Linear Ordinary Fractional Differential Equation - Solution</vt:lpstr>
      <vt:lpstr>Solution Plots</vt:lpstr>
      <vt:lpstr>Uniqueness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Asymptotic Expansion of E_(α,β)</vt:lpstr>
      <vt:lpstr>Asymptotic Expansion of E_(α,β)</vt:lpstr>
      <vt:lpstr>Uniqueness – Some Theorems</vt:lpstr>
      <vt:lpstr>Uniqueness – Some Theorems</vt:lpstr>
      <vt:lpstr>Some Big Numbers</vt:lpstr>
      <vt:lpstr>Why do we care?</vt:lpstr>
      <vt:lpstr>A Pretty Picture</vt:lpstr>
      <vt:lpstr>Thankyou</vt:lpstr>
      <vt:lpstr>Extended FTC</vt:lpstr>
    </vt:vector>
  </TitlesOfParts>
  <Manager/>
  <Company>UNSW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subject/>
  <dc:creator>Brad Hall</dc:creator>
  <cp:keywords/>
  <dc:description/>
  <cp:lastModifiedBy>Microsoft account</cp:lastModifiedBy>
  <cp:revision>119</cp:revision>
  <dcterms:created xsi:type="dcterms:W3CDTF">2012-03-29T21:41:30Z</dcterms:created>
  <dcterms:modified xsi:type="dcterms:W3CDTF">2014-10-22T11:02:12Z</dcterms:modified>
  <cp:category/>
</cp:coreProperties>
</file>